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720" r:id="rId4"/>
    <p:sldMasterId id="2147483732" r:id="rId5"/>
    <p:sldMasterId id="2147483744" r:id="rId6"/>
  </p:sldMasterIdLst>
  <p:notesMasterIdLst>
    <p:notesMasterId r:id="rId24"/>
  </p:notesMasterIdLst>
  <p:sldIdLst>
    <p:sldId id="256" r:id="rId7"/>
    <p:sldId id="258" r:id="rId8"/>
    <p:sldId id="268" r:id="rId9"/>
    <p:sldId id="267" r:id="rId10"/>
    <p:sldId id="269" r:id="rId11"/>
    <p:sldId id="259" r:id="rId12"/>
    <p:sldId id="260" r:id="rId13"/>
    <p:sldId id="270" r:id="rId14"/>
    <p:sldId id="272" r:id="rId15"/>
    <p:sldId id="261" r:id="rId16"/>
    <p:sldId id="262" r:id="rId17"/>
    <p:sldId id="273" r:id="rId18"/>
    <p:sldId id="274" r:id="rId19"/>
    <p:sldId id="275" r:id="rId20"/>
    <p:sldId id="276" r:id="rId21"/>
    <p:sldId id="277" r:id="rId22"/>
    <p:sldId id="266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1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19AE4-0895-4E3D-B818-F8DF7489A5F7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27988-D3C4-497C-B728-4A3405E066F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2684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98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953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052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4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371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540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43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5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37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442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1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01/08/2016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01/08/2016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Orientación</a:t>
            </a:r>
          </a:p>
          <a:p>
            <a:pPr lvl="1"/>
            <a:endParaRPr lang="es-MX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Unidad 1. Desarrollo personal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1.2.2 .5 Asertividad y Unicidad.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Selma Eunice Cruz Ortega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Julio- 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b="1" i="1" dirty="0" smtClean="0"/>
              <a:t>La comunicación y la asertividad</a:t>
            </a:r>
            <a:endParaRPr lang="es-MX" b="1" i="1" dirty="0"/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La comunicación es un proceso continúo y dinámico formado por una serie de acontecimientos con interacción continúa.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MX" dirty="0"/>
          </a:p>
          <a:p>
            <a:pPr marL="285750" indent="-285750">
              <a:buFontTx/>
              <a:buChar char="-"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18677"/>
            <a:ext cx="5269970" cy="233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b="1" i="1" dirty="0" smtClean="0"/>
              <a:t>Tipos de comunicación</a:t>
            </a:r>
            <a:endParaRPr lang="es-MX" b="1" i="1" dirty="0"/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402719"/>
              </p:ext>
            </p:extLst>
          </p:nvPr>
        </p:nvGraphicFramePr>
        <p:xfrm>
          <a:off x="425450" y="1844672"/>
          <a:ext cx="8229600" cy="395949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743200"/>
                <a:gridCol w="2743200"/>
                <a:gridCol w="2743200"/>
              </a:tblGrid>
              <a:tr h="576216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AGRESIVA</a:t>
                      </a:r>
                      <a:endParaRPr lang="es-MX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PASIVA</a:t>
                      </a:r>
                      <a:endParaRPr lang="es-MX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ASERTIVA</a:t>
                      </a:r>
                      <a:endParaRPr lang="es-MX" sz="2800" dirty="0"/>
                    </a:p>
                  </a:txBody>
                  <a:tcPr/>
                </a:tc>
              </a:tr>
              <a:tr h="2726006">
                <a:tc>
                  <a:txBody>
                    <a:bodyPr/>
                    <a:lstStyle/>
                    <a:p>
                      <a:pPr algn="just"/>
                      <a:endParaRPr lang="es-ES" dirty="0" smtClean="0"/>
                    </a:p>
                    <a:p>
                      <a:pPr algn="just"/>
                      <a:r>
                        <a:rPr lang="es-ES" dirty="0" smtClean="0"/>
                        <a:t>Se</a:t>
                      </a:r>
                      <a:r>
                        <a:rPr lang="es-ES" baseline="0" dirty="0" smtClean="0"/>
                        <a:t> expresan los pensamientos, emociones y sentimientos de forma impositiva.</a:t>
                      </a:r>
                    </a:p>
                    <a:p>
                      <a:pPr algn="just"/>
                      <a:r>
                        <a:rPr lang="es-ES" baseline="0" dirty="0" smtClean="0"/>
                        <a:t>Trasgrede los derechos de otras personas, ofendiendo, humillando, utiliza el sarcasmo y comentarios rencorosos.</a:t>
                      </a:r>
                    </a:p>
                    <a:p>
                      <a:pPr algn="just"/>
                      <a:r>
                        <a:rPr lang="es-ES" baseline="0" dirty="0" smtClean="0"/>
                        <a:t>Su gesticulación es agresiva y amenazante.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s-ES" dirty="0" smtClean="0"/>
                    </a:p>
                    <a:p>
                      <a:pPr algn="just"/>
                      <a:r>
                        <a:rPr lang="es-ES" dirty="0" smtClean="0"/>
                        <a:t>Transgresión de los propios derechos, incapacidad para expresar lo que piensa, siente o desea.</a:t>
                      </a:r>
                    </a:p>
                    <a:p>
                      <a:pPr algn="just"/>
                      <a:r>
                        <a:rPr lang="es-ES" dirty="0" smtClean="0"/>
                        <a:t>Falta de confianza</a:t>
                      </a:r>
                      <a:r>
                        <a:rPr lang="es-ES" baseline="0" dirty="0" smtClean="0"/>
                        <a:t> en </a:t>
                      </a:r>
                      <a:r>
                        <a:rPr lang="es-ES" baseline="0" dirty="0" err="1" smtClean="0"/>
                        <a:t>sì</a:t>
                      </a:r>
                      <a:r>
                        <a:rPr lang="es-ES" baseline="0" dirty="0" smtClean="0"/>
                        <a:t> mismo, comunicación indirecta e incompleta.</a:t>
                      </a:r>
                    </a:p>
                    <a:p>
                      <a:pPr algn="just"/>
                      <a:r>
                        <a:rPr lang="es-ES" baseline="0" dirty="0" smtClean="0"/>
                        <a:t>Temor a ser rechazado.</a:t>
                      </a:r>
                    </a:p>
                    <a:p>
                      <a:pPr algn="just"/>
                      <a:r>
                        <a:rPr lang="es-ES" baseline="0" dirty="0" smtClean="0"/>
                        <a:t>Le da mayor valor a las opiniones de los demás.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pPr algn="just"/>
                      <a:r>
                        <a:rPr lang="es-ES" dirty="0" smtClean="0"/>
                        <a:t>Es la expresión directa de los pensamientos, sentimientos y emociones.</a:t>
                      </a:r>
                    </a:p>
                    <a:p>
                      <a:pPr algn="just"/>
                      <a:r>
                        <a:rPr lang="es-ES" dirty="0" smtClean="0"/>
                        <a:t>No transgrede los derechos de los demás.</a:t>
                      </a:r>
                    </a:p>
                    <a:p>
                      <a:pPr algn="just"/>
                      <a:r>
                        <a:rPr lang="es-ES" dirty="0" smtClean="0"/>
                        <a:t>Su comunicación es directa y efectiva.</a:t>
                      </a:r>
                    </a:p>
                    <a:p>
                      <a:pPr algn="just"/>
                      <a:r>
                        <a:rPr lang="es-ES" dirty="0" smtClean="0"/>
                        <a:t>Empático y cordial.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r>
              <a:rPr lang="es-ES" b="1" i="1" dirty="0" smtClean="0"/>
              <a:t>Ejercicio.</a:t>
            </a:r>
            <a:endParaRPr lang="es-MX" b="1" i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sz="2800" b="0" dirty="0" smtClean="0">
                <a:latin typeface="Calibri" pitchFamily="34" charset="0"/>
              </a:rPr>
              <a:t>Instrucciones:</a:t>
            </a:r>
          </a:p>
          <a:p>
            <a:pPr marL="0" indent="0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dirty="0" smtClean="0">
                <a:latin typeface="Calibri" pitchFamily="34" charset="0"/>
              </a:rPr>
              <a:t>De las siguientes frases, señala, según sus características a que tipo de comunicación pertenece (Agresiva o Pasiva) y posteriormente reescríbala de forma asertiva.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" sz="2800" b="0" dirty="0">
              <a:latin typeface="Calibri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221088"/>
            <a:ext cx="2987824" cy="251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65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r>
              <a:rPr lang="es-ES" b="1" i="1" dirty="0" smtClean="0"/>
              <a:t>Ejemplo.</a:t>
            </a:r>
            <a:endParaRPr lang="es-MX" b="1" i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dirty="0" smtClean="0">
                <a:latin typeface="Calibri" pitchFamily="34" charset="0"/>
              </a:rPr>
              <a:t>“Ya te dije que no tengo tiempo, hazlo tú si tantas ganas tienes de hacerlo”.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Comunicación agresiva.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asertiva: </a:t>
            </a:r>
            <a:r>
              <a:rPr lang="es-ES" sz="2800" dirty="0" smtClean="0">
                <a:latin typeface="Calibri" pitchFamily="34" charset="0"/>
              </a:rPr>
              <a:t>Por el momento estoy ocupado, en cuanto termine con todo gusto lo realizo.</a:t>
            </a:r>
            <a:endParaRPr lang="es-ES" sz="2800" b="1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5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r>
              <a:rPr lang="es-ES" b="1" i="1" dirty="0" smtClean="0"/>
              <a:t>Ejemplo.</a:t>
            </a:r>
            <a:endParaRPr lang="es-MX" b="1" i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</a:t>
            </a:r>
            <a:r>
              <a:rPr lang="es-ES" sz="2800" b="1" dirty="0">
                <a:latin typeface="Calibri" pitchFamily="34" charset="0"/>
              </a:rPr>
              <a:t> </a:t>
            </a:r>
            <a:r>
              <a:rPr lang="es-ES" sz="2800" b="1" dirty="0" smtClean="0">
                <a:latin typeface="Calibri" pitchFamily="34" charset="0"/>
              </a:rPr>
              <a:t>1: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dirty="0" smtClean="0">
                <a:latin typeface="Calibri" pitchFamily="34" charset="0"/>
              </a:rPr>
              <a:t>“¿Qué a dónde vamos?, no sé, a donde tu quieras como tú me digas”.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Comunicación __________.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asertiva: _______________________________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____________________________________________</a:t>
            </a: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2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r>
              <a:rPr lang="es-ES" b="1" i="1" dirty="0" smtClean="0"/>
              <a:t>Ejemplo.</a:t>
            </a:r>
            <a:endParaRPr lang="es-MX" b="1" i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2: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dirty="0" smtClean="0">
                <a:latin typeface="Calibri" pitchFamily="34" charset="0"/>
              </a:rPr>
              <a:t>“Ya te dije que no tengo tiempo, hazlo tú si tantas ganas tienes de hacerlo”.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Comunicación _______________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asertiva: _______________________________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____________________________________________</a:t>
            </a: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5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/>
          </a:bodyPr>
          <a:lstStyle/>
          <a:p>
            <a:r>
              <a:rPr lang="es-ES" b="1" i="1" dirty="0" smtClean="0"/>
              <a:t>Ejemplo.</a:t>
            </a:r>
            <a:endParaRPr lang="es-MX" b="1" i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3: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dirty="0" smtClean="0">
                <a:latin typeface="Calibri" pitchFamily="34" charset="0"/>
              </a:rPr>
              <a:t>“¿Por qué no has puesto la ropa en su lugar?, ¡no soy tu sirvienta!.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Comunicación _______________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Frase asertiva: _______________________________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ES" sz="2800" b="1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sz="2800" b="1" dirty="0" smtClean="0">
                <a:latin typeface="Calibri" pitchFamily="34" charset="0"/>
              </a:rPr>
              <a:t>____________________________________________</a:t>
            </a: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>
              <a:latin typeface="Calibri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s-ES" sz="2800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78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Moreno, K.</a:t>
            </a:r>
            <a:r>
              <a:rPr lang="es-ES" dirty="0" smtClean="0"/>
              <a:t>(2006). Habilidades para la vida: Guía para educar con valores. </a:t>
            </a:r>
            <a:r>
              <a:rPr lang="es-ES" dirty="0"/>
              <a:t>México: </a:t>
            </a:r>
            <a:r>
              <a:rPr lang="es-ES" dirty="0" smtClean="0"/>
              <a:t>Centros de Integración Juvenil</a:t>
            </a:r>
            <a:r>
              <a:rPr lang="es-ES" dirty="0" smtClean="0"/>
              <a:t>.  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Quiñones, M.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smtClean="0"/>
              <a:t>2012). </a:t>
            </a:r>
            <a:r>
              <a:rPr lang="es-ES" dirty="0"/>
              <a:t>A</a:t>
            </a:r>
            <a:r>
              <a:rPr lang="es-ES" dirty="0" smtClean="0"/>
              <a:t>utogestión del aprendizaje</a:t>
            </a:r>
            <a:r>
              <a:rPr lang="es-ES" dirty="0" smtClean="0"/>
              <a:t>. </a:t>
            </a:r>
            <a:r>
              <a:rPr lang="es-ES" dirty="0"/>
              <a:t>México</a:t>
            </a:r>
            <a:r>
              <a:rPr lang="es-ES" dirty="0" smtClean="0"/>
              <a:t>: Santillana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435280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7600" b="1" dirty="0"/>
          </a:p>
          <a:p>
            <a:pPr algn="ctr">
              <a:lnSpc>
                <a:spcPct val="90000"/>
              </a:lnSpc>
              <a:buNone/>
            </a:pPr>
            <a:r>
              <a:rPr lang="fr-FR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7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7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fr-FR" sz="7600" b="1" dirty="0"/>
          </a:p>
          <a:p>
            <a:pPr algn="just">
              <a:lnSpc>
                <a:spcPct val="90000"/>
              </a:lnSpc>
              <a:buNone/>
            </a:pPr>
            <a:r>
              <a:rPr lang="en-US" sz="7600" dirty="0"/>
              <a:t>   </a:t>
            </a:r>
            <a:r>
              <a:rPr lang="en-US" sz="7600" dirty="0" smtClean="0"/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7600" dirty="0" smtClean="0"/>
              <a:t>     This material integrates the main elements to conduct assertive behaviors in different contexts and moments </a:t>
            </a:r>
            <a:r>
              <a:rPr lang="en-US" sz="7600" dirty="0"/>
              <a:t>of life. It also has exercises to illustrate Assertive communication .</a:t>
            </a:r>
            <a:endParaRPr lang="en-US" sz="8000" dirty="0" smtClean="0"/>
          </a:p>
          <a:p>
            <a:pPr algn="just">
              <a:lnSpc>
                <a:spcPct val="90000"/>
              </a:lnSpc>
              <a:buNone/>
            </a:pPr>
            <a:r>
              <a:rPr lang="en-US" sz="8000" dirty="0" smtClean="0"/>
              <a:t>    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7600" dirty="0" smtClean="0"/>
              <a:t>Keywords</a:t>
            </a:r>
            <a:r>
              <a:rPr lang="en-US" sz="7600" dirty="0"/>
              <a:t>: </a:t>
            </a:r>
            <a:r>
              <a:rPr lang="en-US" sz="7600" dirty="0" smtClean="0"/>
              <a:t>assertive behaviors and assertive communication</a:t>
            </a:r>
            <a:r>
              <a:rPr lang="en-US" sz="7600" dirty="0" smtClean="0"/>
              <a:t>.</a:t>
            </a:r>
            <a:endParaRPr lang="fr-FR" sz="7600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Objetivo </a:t>
            </a:r>
            <a:r>
              <a:rPr lang="es-MX" b="1" i="1" dirty="0" smtClean="0"/>
              <a:t>del tema</a:t>
            </a:r>
            <a:endParaRPr lang="es-MX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s-MX" dirty="0"/>
              <a:t>Que el alumno </a:t>
            </a:r>
            <a:r>
              <a:rPr lang="es-MX" dirty="0" smtClean="0"/>
              <a:t>defina que es la asertividad y los factores que integran su concepción, con la finalidad de contextualizarla en la vida cotidiana para establecer relaciones interpersonales sanas y efectivas.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Autofit/>
          </a:bodyPr>
          <a:lstStyle/>
          <a:p>
            <a:pPr algn="l"/>
            <a:r>
              <a:rPr lang="es-MX" sz="3600" b="1" i="1" dirty="0"/>
              <a:t>Competencias a desarrollar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FORMACIÒN.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s-ES" dirty="0" smtClean="0"/>
              <a:t>1.2 Identifica sus emociones, las maneja de manera constructiva y reconoce la necesidad de solicitar apoyo en una situación que lo rebase.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44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Autofit/>
          </a:bodyPr>
          <a:lstStyle/>
          <a:p>
            <a:pPr algn="l"/>
            <a:r>
              <a:rPr lang="es-MX" sz="3600" b="1" i="1" dirty="0"/>
              <a:t>Competencias a desarrollar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CIUDADANÌA.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dirty="0" smtClean="0"/>
              <a:t>9.4. Contribuye a alcanzar un equilibrio entre el interés y bienestar individual y el interés general de la sociedad.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683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b="1" i="1" dirty="0" smtClean="0"/>
              <a:t>Asertividad</a:t>
            </a:r>
            <a:endParaRPr lang="es-MX" b="1" i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s-ES" dirty="0" smtClean="0"/>
              <a:t>La asertividad es la capacidad que tenemos las personas para expresar emociones, pensamientos y creencias en forma directa, honesta y apropiada sin sentir ansiedad y sin pisotear los derechos de los demás.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564" y="1733892"/>
            <a:ext cx="2360881" cy="198314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84784"/>
            <a:ext cx="5666114" cy="364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5518448" cy="1143000"/>
          </a:xfrm>
        </p:spPr>
        <p:txBody>
          <a:bodyPr>
            <a:normAutofit fontScale="90000"/>
          </a:bodyPr>
          <a:lstStyle/>
          <a:p>
            <a:r>
              <a:rPr lang="es-ES" b="1" i="1" dirty="0" smtClean="0"/>
              <a:t>Cualidades de la asertividad</a:t>
            </a:r>
            <a:endParaRPr lang="es-MX" b="1" i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 capacidad de decir no, poner límites.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 capacidad de pedir y hacer requerimientos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 capacidad de expresar sentimientos positivos y negativos.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 habilidad para iniciar, mantener y terminar una conversación.</a:t>
            </a:r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76237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4371975" cy="26289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573016"/>
            <a:ext cx="3462120" cy="17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6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7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568</Words>
  <Application>Microsoft Office PowerPoint</Application>
  <PresentationFormat>Presentación en pantalla (4:3)</PresentationFormat>
  <Paragraphs>112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Calibri</vt:lpstr>
      <vt:lpstr>Tema de Office</vt:lpstr>
      <vt:lpstr>1_Tema de Office</vt:lpstr>
      <vt:lpstr>2_Tema de Office</vt:lpstr>
      <vt:lpstr>6_Tema de Office</vt:lpstr>
      <vt:lpstr>7_Tema de Office</vt:lpstr>
      <vt:lpstr>8_Tema de Office</vt:lpstr>
      <vt:lpstr>Presentación de PowerPoint</vt:lpstr>
      <vt:lpstr>Tema: </vt:lpstr>
      <vt:lpstr>Objetivo del tema</vt:lpstr>
      <vt:lpstr>Competencias a desarrollar</vt:lpstr>
      <vt:lpstr>Competencias a desarrollar</vt:lpstr>
      <vt:lpstr>Asertividad</vt:lpstr>
      <vt:lpstr>Presentación de PowerPoint</vt:lpstr>
      <vt:lpstr>Cualidades de la asertividad</vt:lpstr>
      <vt:lpstr>Presentación de PowerPoint</vt:lpstr>
      <vt:lpstr>La comunicación y la asertividad</vt:lpstr>
      <vt:lpstr>Tipos de comunicación</vt:lpstr>
      <vt:lpstr>Ejercicio.</vt:lpstr>
      <vt:lpstr>Ejemplo.</vt:lpstr>
      <vt:lpstr>Ejemplo.</vt:lpstr>
      <vt:lpstr>Ejemplo.</vt:lpstr>
      <vt:lpstr>Ejemplo.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</cp:lastModifiedBy>
  <cp:revision>26</cp:revision>
  <dcterms:created xsi:type="dcterms:W3CDTF">2014-07-09T15:06:15Z</dcterms:created>
  <dcterms:modified xsi:type="dcterms:W3CDTF">2016-08-01T16:47:16Z</dcterms:modified>
</cp:coreProperties>
</file>